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0" r:id="rId3"/>
    <p:sldId id="259" r:id="rId4"/>
    <p:sldId id="269" r:id="rId5"/>
    <p:sldId id="271" r:id="rId6"/>
    <p:sldId id="257" r:id="rId7"/>
    <p:sldId id="278" r:id="rId8"/>
    <p:sldId id="264" r:id="rId9"/>
    <p:sldId id="263" r:id="rId10"/>
    <p:sldId id="270" r:id="rId11"/>
    <p:sldId id="262" r:id="rId12"/>
    <p:sldId id="273" r:id="rId13"/>
    <p:sldId id="274" r:id="rId14"/>
    <p:sldId id="272" r:id="rId15"/>
    <p:sldId id="286" r:id="rId16"/>
    <p:sldId id="258" r:id="rId17"/>
    <p:sldId id="275" r:id="rId18"/>
    <p:sldId id="281" r:id="rId19"/>
    <p:sldId id="261" r:id="rId20"/>
    <p:sldId id="280" r:id="rId21"/>
    <p:sldId id="284" r:id="rId22"/>
    <p:sldId id="267" r:id="rId23"/>
    <p:sldId id="266" r:id="rId24"/>
    <p:sldId id="287" r:id="rId25"/>
    <p:sldId id="265" r:id="rId26"/>
    <p:sldId id="277" r:id="rId27"/>
    <p:sldId id="282" r:id="rId28"/>
    <p:sldId id="279" r:id="rId29"/>
    <p:sldId id="268" r:id="rId30"/>
    <p:sldId id="285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Buxton Sketch" pitchFamily="66" charset="0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06AC7A0-5CAA-4869-AF42-6E341764E060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4D2565F-6C85-4E5E-9F25-43549EB347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truegaming/comments/1oo9y3/i_completely_hate_how_the_difficulty_increases_in/" TargetMode="External"/><Relationship Id="rId2" Type="http://schemas.openxmlformats.org/officeDocument/2006/relationships/hyperlink" Target="https://www.reddit.com/r/bindingofisaac/comments/3ryzof/re_meaningful_difficul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otaku.com/how-to-balance-an-rpg-1625516832" TargetMode="External"/><Relationship Id="rId4" Type="http://schemas.openxmlformats.org/officeDocument/2006/relationships/hyperlink" Target="https://www.reddit.com/r/truegaming/comments/17e7uu/how_do_you_distinguish_good_difficulty_from_ba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9144000" cy="2286962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Buxton Sketch" pitchFamily="66" charset="0"/>
              </a:rPr>
              <a:t>Good vs. Bad Difficulty in Games – </a:t>
            </a:r>
            <a:br>
              <a:rPr lang="en-US" sz="5400" dirty="0" smtClean="0">
                <a:latin typeface="Buxton Sketch" pitchFamily="66" charset="0"/>
              </a:rPr>
            </a:br>
            <a:r>
              <a:rPr lang="en-US" sz="5400" dirty="0" smtClean="0">
                <a:latin typeface="Buxton Sketch" pitchFamily="66" charset="0"/>
              </a:rPr>
              <a:t>What Makes Challenge Fun?</a:t>
            </a:r>
            <a:endParaRPr lang="en-US" sz="5400" dirty="0">
              <a:latin typeface="Buxton Sketch" pitchFamily="66" charset="0"/>
            </a:endParaRPr>
          </a:p>
        </p:txBody>
      </p:sp>
      <p:pic>
        <p:nvPicPr>
          <p:cNvPr id="29698" name="Picture 2" descr="http://images.techtimes.com/data/images/full/163416/meaning-of-vault-boy-thumbs-up-jpg.jpg?w=60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57200" y="3577589"/>
            <a:ext cx="4800600" cy="3280411"/>
          </a:xfrm>
          <a:prstGeom prst="rect">
            <a:avLst/>
          </a:prstGeom>
          <a:noFill/>
        </p:spPr>
      </p:pic>
      <p:pic>
        <p:nvPicPr>
          <p:cNvPr id="29700" name="Picture 4" descr="https://i.ytimg.com/vi/zXA2JbHe0uc/maxresdefault.jpg"/>
          <p:cNvPicPr>
            <a:picLocks noChangeAspect="1" noChangeArrowheads="1"/>
          </p:cNvPicPr>
          <p:nvPr/>
        </p:nvPicPr>
        <p:blipFill>
          <a:blip r:embed="rId3" cstate="print"/>
          <a:srcRect l="11314" r="4668"/>
          <a:stretch>
            <a:fillRect/>
          </a:stretch>
        </p:blipFill>
        <p:spPr bwMode="auto">
          <a:xfrm>
            <a:off x="4267200" y="3648074"/>
            <a:ext cx="4684322" cy="3133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7848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Fire Emblem Fates – Balance &amp; Map Design</a:t>
            </a:r>
            <a:endParaRPr lang="en-US" dirty="0"/>
          </a:p>
        </p:txBody>
      </p:sp>
      <p:pic>
        <p:nvPicPr>
          <p:cNvPr id="20482" name="Picture 2" descr="http://i.imgur.com/JuC94O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676555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76528"/>
            <a:ext cx="8229600" cy="2328672"/>
          </a:xfrm>
        </p:spPr>
        <p:txBody>
          <a:bodyPr>
            <a:normAutofit/>
          </a:bodyPr>
          <a:lstStyle/>
          <a:p>
            <a:r>
              <a:rPr lang="en-US" dirty="0" smtClean="0"/>
              <a:t>Disclaimer: I’m still a Normal mode scrub</a:t>
            </a:r>
          </a:p>
          <a:p>
            <a:r>
              <a:rPr lang="en-US" dirty="0" smtClean="0"/>
              <a:t>Near-flawless difficulty curve, enemy scaling, </a:t>
            </a:r>
            <a:r>
              <a:rPr lang="en-US" dirty="0" smtClean="0"/>
              <a:t>balance</a:t>
            </a:r>
          </a:p>
          <a:p>
            <a:r>
              <a:rPr lang="en-US" dirty="0" smtClean="0"/>
              <a:t>HUGE step up from Awakening</a:t>
            </a:r>
            <a:endParaRPr lang="en-US" dirty="0" smtClean="0"/>
          </a:p>
          <a:p>
            <a:r>
              <a:rPr lang="en-US" dirty="0" smtClean="0"/>
              <a:t>Never had a cheap death yet</a:t>
            </a:r>
          </a:p>
        </p:txBody>
      </p:sp>
      <p:pic>
        <p:nvPicPr>
          <p:cNvPr id="15362" name="Picture 2" descr="http://cdn.idigitaltimes.com/sites/idigitaltimes.com/files/styles/image_embed/public/2016/02/16/fire-emblem-fates-batt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5628"/>
            <a:ext cx="5029200" cy="2970372"/>
          </a:xfrm>
          <a:prstGeom prst="rect">
            <a:avLst/>
          </a:prstGeom>
          <a:noFill/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457200" y="0"/>
            <a:ext cx="7848600" cy="1143000"/>
          </a:xfrm>
          <a:prstGeom prst="rect">
            <a:avLst/>
          </a:prstGeom>
        </p:spPr>
        <p:txBody>
          <a:bodyPr vert="horz" rtlCol="0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uLnTx/>
                <a:uFillTx/>
                <a:latin typeface="Buxton Sketch" pitchFamily="66" charset="0"/>
                <a:ea typeface="+mj-ea"/>
                <a:cs typeface="+mj-cs"/>
              </a:rPr>
              <a:t>Fire Emblem Fates – Balance &amp; Map Design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uLnTx/>
              <a:uFillTx/>
              <a:latin typeface="Buxton Sketch" pitchFamily="66" charset="0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3048000"/>
            <a:ext cx="4419600" cy="2819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55588" lvl="0" indent="-255588">
              <a:spcBef>
                <a:spcPts val="4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Conquest Ch </a:t>
            </a:r>
            <a:r>
              <a:rPr lang="en-US" sz="2600" dirty="0" smtClean="0"/>
              <a:t>10</a:t>
            </a:r>
            <a:endParaRPr lang="en-US" sz="2600" dirty="0" smtClean="0"/>
          </a:p>
          <a:p>
            <a:pPr marL="621792" lvl="1" indent="-228600">
              <a:spcBef>
                <a:spcPts val="324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300" dirty="0" smtClean="0"/>
              <a:t>Every unit has a role</a:t>
            </a:r>
          </a:p>
          <a:p>
            <a:pPr marL="621792" lvl="1" indent="-228600">
              <a:spcBef>
                <a:spcPts val="324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300" dirty="0" smtClean="0"/>
              <a:t>Can’t just wing it, but not unfair</a:t>
            </a:r>
          </a:p>
          <a:p>
            <a:pPr marL="621792" lvl="1" indent="-228600">
              <a:spcBef>
                <a:spcPts val="324"/>
              </a:spcBef>
              <a:buClr>
                <a:schemeClr val="accent1"/>
              </a:buClr>
              <a:buSzPct val="68000"/>
              <a:buFont typeface="Wingdings 3" pitchFamily="18" charset="2"/>
              <a:buChar char=""/>
              <a:defRPr/>
            </a:pPr>
            <a:r>
              <a:rPr lang="en-US" sz="2300" dirty="0" smtClean="0"/>
              <a:t>Always a way to turn a situation in your favor</a:t>
            </a:r>
          </a:p>
          <a:p>
            <a:pPr marL="365760" lvl="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Age of Mythology – Hard Mode Campaign</a:t>
            </a:r>
            <a:endParaRPr lang="en-US" sz="34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4" descr="http://www.leviathyn.com/wp-content/uploads/2014/05/2014-05-14_000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19200"/>
            <a:ext cx="8947697" cy="502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Age of Mythology – Hard Mode Campaign</a:t>
            </a:r>
            <a:endParaRPr lang="en-US" sz="34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One of my favorite single-player campaigns of all time</a:t>
            </a:r>
          </a:p>
          <a:p>
            <a:r>
              <a:rPr lang="en-US" dirty="0" smtClean="0"/>
              <a:t>Good difficulty </a:t>
            </a:r>
            <a:r>
              <a:rPr lang="en-US" dirty="0" smtClean="0"/>
              <a:t>scaling </a:t>
            </a:r>
            <a:endParaRPr lang="en-US" dirty="0" smtClean="0"/>
          </a:p>
          <a:p>
            <a:r>
              <a:rPr lang="en-US" dirty="0" smtClean="0"/>
              <a:t>4 difficulties, 3 distinct tiers</a:t>
            </a:r>
          </a:p>
          <a:p>
            <a:r>
              <a:rPr lang="en-US" dirty="0" smtClean="0"/>
              <a:t>E.g. Mission 15</a:t>
            </a:r>
          </a:p>
        </p:txBody>
      </p:sp>
      <p:pic>
        <p:nvPicPr>
          <p:cNvPr id="28674" name="Picture 2" descr="http://aom.heavengames.com/strategy/campaign/pix/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166" y="1676400"/>
            <a:ext cx="4463834" cy="3009901"/>
          </a:xfrm>
          <a:prstGeom prst="rect">
            <a:avLst/>
          </a:prstGeom>
          <a:noFill/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3048000"/>
            <a:ext cx="4419600" cy="34290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Easy: Enemies have fewer defensive units/upgrades, Player gets more units/resources/technologies. Allies start with more stuff.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Hard: Enemies have more starting units/upgrades/defenses. Player gets fewer starting resources, no defensive buildings.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Titan: Even fewer starting resources and buildings for player.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0"/>
            <a:ext cx="7772400" cy="18303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BAD Difficulty</a:t>
            </a:r>
            <a:endParaRPr lang="en-US" sz="6000" dirty="0"/>
          </a:p>
        </p:txBody>
      </p:sp>
      <p:pic>
        <p:nvPicPr>
          <p:cNvPr id="6" name="Picture 4" descr="https://s-media-cache-ak0.pinimg.com/736x/c4/38/c6/c438c63f3f4b315d365f52e997b3f11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000"/>
          <a:stretch>
            <a:fillRect/>
          </a:stretch>
        </p:blipFill>
        <p:spPr bwMode="auto">
          <a:xfrm flipH="1">
            <a:off x="457200" y="2590800"/>
            <a:ext cx="8534400" cy="4267200"/>
          </a:xfrm>
          <a:prstGeom prst="rect">
            <a:avLst/>
          </a:prstGeom>
          <a:noFill/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914400" y="2133600"/>
            <a:ext cx="7239000" cy="4446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 won’t actually be talking about Fates here but I figured </a:t>
            </a:r>
            <a:r>
              <a:rPr kumimoji="0" lang="en-US" sz="1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Peri’s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angry face is perfect for this. Plus I just wanted an excuse to include her and her awesome hair :p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0" y="1141413"/>
            <a:ext cx="9144000" cy="29733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Disclaimer: Bad difficulty =/= bad game!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Bad Difficulty (and why they’re bad)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Skyrim</a:t>
            </a:r>
            <a:r>
              <a:rPr lang="en-US" dirty="0" smtClean="0"/>
              <a:t> </a:t>
            </a:r>
            <a:r>
              <a:rPr lang="en-US" dirty="0" smtClean="0"/>
              <a:t>(and many others) – </a:t>
            </a:r>
            <a:r>
              <a:rPr lang="en-US" dirty="0" smtClean="0"/>
              <a:t>“damage slider” difficulty</a:t>
            </a:r>
          </a:p>
          <a:p>
            <a:r>
              <a:rPr lang="en-US" dirty="0" smtClean="0"/>
              <a:t>Call of Duty </a:t>
            </a:r>
            <a:r>
              <a:rPr lang="en-US" dirty="0" smtClean="0"/>
              <a:t>(Veteran mode) – </a:t>
            </a:r>
            <a:r>
              <a:rPr lang="en-US" dirty="0" smtClean="0"/>
              <a:t>It’s raining grenades</a:t>
            </a:r>
          </a:p>
          <a:p>
            <a:r>
              <a:rPr lang="en-US" dirty="0" smtClean="0"/>
              <a:t>Angry Video Game Nerd Adventures – Every block is </a:t>
            </a:r>
            <a:r>
              <a:rPr lang="en-US" dirty="0" err="1" smtClean="0"/>
              <a:t>insta</a:t>
            </a:r>
            <a:r>
              <a:rPr lang="en-US" dirty="0" smtClean="0"/>
              <a:t>-kill (I wish I were joking)</a:t>
            </a:r>
          </a:p>
          <a:p>
            <a:r>
              <a:rPr lang="en-US" dirty="0" smtClean="0"/>
              <a:t>The Binding of Isaac: Afterbirth – LOTS of things</a:t>
            </a:r>
          </a:p>
          <a:p>
            <a:r>
              <a:rPr lang="en-US" dirty="0" smtClean="0"/>
              <a:t>Fire Emblem Awakening – Lunatic+ Mode</a:t>
            </a:r>
          </a:p>
          <a:p>
            <a:r>
              <a:rPr lang="en-US" dirty="0" smtClean="0"/>
              <a:t>Borderlands 2 – Level scaling</a:t>
            </a:r>
          </a:p>
          <a:p>
            <a:r>
              <a:rPr lang="en-US" dirty="0" smtClean="0"/>
              <a:t>Civilization 5 – Deity Mode</a:t>
            </a:r>
            <a:endParaRPr lang="en-US" dirty="0"/>
          </a:p>
        </p:txBody>
      </p:sp>
      <p:pic>
        <p:nvPicPr>
          <p:cNvPr id="5122" name="Picture 2" descr="http://download.gamezone.com/uploads/image/data/1153415/Angry_Video_Game_Nerd_Adventures_-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413085"/>
            <a:ext cx="4343400" cy="24449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Binding of Isaac: Afterbirth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382000" cy="5376672"/>
          </a:xfrm>
        </p:spPr>
        <p:txBody>
          <a:bodyPr>
            <a:normAutofit/>
          </a:bodyPr>
          <a:lstStyle/>
          <a:p>
            <a:r>
              <a:rPr lang="en-US" dirty="0" smtClean="0"/>
              <a:t>LOTS of things</a:t>
            </a:r>
          </a:p>
          <a:p>
            <a:r>
              <a:rPr lang="en-US" dirty="0" smtClean="0"/>
              <a:t>Make sure Connor doesn’t rant about the </a:t>
            </a:r>
            <a:r>
              <a:rPr lang="en-US" dirty="0" err="1" smtClean="0"/>
              <a:t>devs</a:t>
            </a:r>
            <a:endParaRPr lang="en-US" dirty="0" smtClean="0"/>
          </a:p>
          <a:p>
            <a:r>
              <a:rPr lang="en-US" dirty="0" smtClean="0"/>
              <a:t>Here we go:</a:t>
            </a:r>
          </a:p>
          <a:p>
            <a:pPr lvl="1"/>
            <a:r>
              <a:rPr lang="en-US" dirty="0" smtClean="0"/>
              <a:t>Tons of unavoidable damage</a:t>
            </a:r>
          </a:p>
          <a:p>
            <a:pPr lvl="1"/>
            <a:r>
              <a:rPr lang="en-US" dirty="0" smtClean="0"/>
              <a:t>Out-of-place difficulty spikes</a:t>
            </a:r>
          </a:p>
          <a:p>
            <a:pPr lvl="1"/>
            <a:r>
              <a:rPr lang="en-US" dirty="0" smtClean="0"/>
              <a:t>Small rooms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Krampus</a:t>
            </a:r>
            <a:endParaRPr lang="en-US" dirty="0" smtClean="0"/>
          </a:p>
          <a:p>
            <a:pPr lvl="1"/>
            <a:r>
              <a:rPr lang="en-US" dirty="0" smtClean="0"/>
              <a:t>Secret boss health scaling</a:t>
            </a:r>
          </a:p>
          <a:p>
            <a:pPr lvl="1"/>
            <a:r>
              <a:rPr lang="en-US" dirty="0" smtClean="0"/>
              <a:t>Getting </a:t>
            </a:r>
            <a:r>
              <a:rPr lang="en-US" dirty="0" smtClean="0"/>
              <a:t>Mega Stan is purely RNG based</a:t>
            </a:r>
          </a:p>
          <a:p>
            <a:pPr lvl="1"/>
            <a:r>
              <a:rPr lang="en-US" dirty="0" smtClean="0"/>
              <a:t>The Keeper – </a:t>
            </a:r>
            <a:r>
              <a:rPr lang="en-US" dirty="0" smtClean="0"/>
              <a:t>when gimmicks go too far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5058" name="Picture 2" descr="https://i.imgur.com/7PV0e3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4876799"/>
            <a:ext cx="3134966" cy="1762059"/>
          </a:xfrm>
          <a:prstGeom prst="rect">
            <a:avLst/>
          </a:prstGeom>
          <a:noFill/>
        </p:spPr>
      </p:pic>
      <p:pic>
        <p:nvPicPr>
          <p:cNvPr id="14338" name="Picture 2" descr="https://i.imgur.com/6xK0P5n.jpg"/>
          <p:cNvPicPr>
            <a:picLocks noChangeAspect="1" noChangeArrowheads="1"/>
          </p:cNvPicPr>
          <p:nvPr/>
        </p:nvPicPr>
        <p:blipFill>
          <a:blip r:embed="rId3" cstate="print"/>
          <a:srcRect t="4167" r="6191"/>
          <a:stretch>
            <a:fillRect/>
          </a:stretch>
        </p:blipFill>
        <p:spPr bwMode="auto">
          <a:xfrm>
            <a:off x="4648200" y="1981200"/>
            <a:ext cx="4495800" cy="27105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Borderlands 2 – Level Scaling &amp; Late Game</a:t>
            </a:r>
            <a:endParaRPr lang="en-US" dirty="0"/>
          </a:p>
        </p:txBody>
      </p:sp>
      <p:pic>
        <p:nvPicPr>
          <p:cNvPr id="62466" name="Picture 2" descr="http://i1190.photobucket.com/albums/z449/Rhys_Egner/bump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8915400" cy="4867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Borderlands 2 – Level Scaling &amp; Late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Borderlands 1 – Linear level curve</a:t>
            </a:r>
          </a:p>
          <a:p>
            <a:r>
              <a:rPr lang="en-US" dirty="0" smtClean="0"/>
              <a:t>Borderlands 2/Pre-Sequel – Exponential Curve</a:t>
            </a:r>
          </a:p>
          <a:p>
            <a:r>
              <a:rPr lang="en-US" dirty="0" smtClean="0"/>
              <a:t>Effects become apparent ~halfway through </a:t>
            </a:r>
            <a:r>
              <a:rPr lang="en-US" dirty="0" err="1" smtClean="0"/>
              <a:t>Playthrough</a:t>
            </a:r>
            <a:r>
              <a:rPr lang="en-US" dirty="0" smtClean="0"/>
              <a:t> 2</a:t>
            </a:r>
          </a:p>
          <a:p>
            <a:r>
              <a:rPr lang="en-US" dirty="0" err="1" smtClean="0"/>
              <a:t>Playthrough</a:t>
            </a:r>
            <a:r>
              <a:rPr lang="en-US" dirty="0" smtClean="0"/>
              <a:t> 3 – Enemies get 4x health, gain health </a:t>
            </a:r>
            <a:r>
              <a:rPr lang="en-US" dirty="0" err="1" smtClean="0"/>
              <a:t>regen</a:t>
            </a:r>
            <a:endParaRPr lang="en-US" dirty="0" smtClean="0"/>
          </a:p>
          <a:p>
            <a:r>
              <a:rPr lang="en-US" dirty="0" smtClean="0"/>
              <a:t>Slag effect (damage bonus) buffed, weapon swap speed up</a:t>
            </a:r>
          </a:p>
          <a:p>
            <a:r>
              <a:rPr lang="en-US" dirty="0" smtClean="0"/>
              <a:t>Still not solo-friendly, casual-friendly</a:t>
            </a:r>
          </a:p>
          <a:p>
            <a:r>
              <a:rPr lang="en-US" dirty="0" smtClean="0"/>
              <a:t>Weapons eventually become obsolete after every level</a:t>
            </a:r>
          </a:p>
          <a:p>
            <a:r>
              <a:rPr lang="en-US" dirty="0" smtClean="0"/>
              <a:t>Often requires optimal builds</a:t>
            </a:r>
          </a:p>
          <a:p>
            <a:r>
              <a:rPr lang="en-US" b="1" dirty="0" smtClean="0"/>
              <a:t>Dominant strategy</a:t>
            </a:r>
            <a:r>
              <a:rPr lang="en-US" dirty="0" smtClean="0"/>
              <a:t> </a:t>
            </a:r>
            <a:r>
              <a:rPr lang="en-US" dirty="0" smtClean="0"/>
              <a:t>issue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98080" cy="1143000"/>
          </a:xfrm>
        </p:spPr>
        <p:txBody>
          <a:bodyPr/>
          <a:lstStyle/>
          <a:p>
            <a:r>
              <a:rPr lang="en-US" dirty="0" smtClean="0"/>
              <a:t>Why do we like challenge?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Feeling of reward/accomplishment</a:t>
            </a:r>
            <a:endParaRPr lang="en-US" dirty="0"/>
          </a:p>
          <a:p>
            <a:r>
              <a:rPr lang="en-US" dirty="0" smtClean="0"/>
              <a:t>Lack of difficulty can be boring</a:t>
            </a:r>
          </a:p>
          <a:p>
            <a:r>
              <a:rPr lang="en-US" dirty="0" smtClean="0"/>
              <a:t>Test our skills, acquire new skills</a:t>
            </a:r>
          </a:p>
          <a:p>
            <a:r>
              <a:rPr lang="en-US" dirty="0" smtClean="0"/>
              <a:t>Some of us just like to tear our hair out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10244" name="Picture 4" descr="https://i.kinja-img.com/gawker-media/image/upload/khkffva4n3f6dcgme02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200400"/>
            <a:ext cx="6553200" cy="35377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Borderlands 2 – Level Scaling &amp; Late Game</a:t>
            </a:r>
            <a:endParaRPr lang="en-US" dirty="0"/>
          </a:p>
        </p:txBody>
      </p:sp>
      <p:pic>
        <p:nvPicPr>
          <p:cNvPr id="4" name="Picture 2" descr="http://i.imgur.com/6mxNDMn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58868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4" name="Picture 4" descr="http://static.giantbomb.com/uploads/original/12/120766/2424580-fe_awakening.jpg"/>
          <p:cNvPicPr>
            <a:picLocks noChangeAspect="1" noChangeArrowheads="1"/>
          </p:cNvPicPr>
          <p:nvPr/>
        </p:nvPicPr>
        <p:blipFill>
          <a:blip r:embed="rId2" cstate="print"/>
          <a:srcRect l="28711" t="1244" r="6250" b="18889"/>
          <a:stretch>
            <a:fillRect/>
          </a:stretch>
        </p:blipFill>
        <p:spPr bwMode="auto">
          <a:xfrm>
            <a:off x="762000" y="1828800"/>
            <a:ext cx="7696200" cy="4895088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Emblem Awakening: Lunatic+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62000" y="1295400"/>
            <a:ext cx="7498080" cy="4800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Emblem Awakening: Lunatic+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62000" y="1295400"/>
            <a:ext cx="7498080" cy="4800600"/>
          </a:xfrm>
        </p:spPr>
        <p:txBody>
          <a:bodyPr/>
          <a:lstStyle/>
          <a:p>
            <a:r>
              <a:rPr lang="en-US" dirty="0" smtClean="0"/>
              <a:t>AKA Frederick Emblem</a:t>
            </a:r>
            <a:endParaRPr lang="en-US" dirty="0"/>
          </a:p>
        </p:txBody>
      </p:sp>
      <p:pic>
        <p:nvPicPr>
          <p:cNvPr id="4" name="Picture 2" descr="http://orig14.deviantart.net/1b1e/f/2013/183/f/6/frederick_emblem__fredericking_by_obsidian_stone-d6bpyrw.jpg"/>
          <p:cNvPicPr>
            <a:picLocks noChangeAspect="1" noChangeArrowheads="1"/>
          </p:cNvPicPr>
          <p:nvPr/>
        </p:nvPicPr>
        <p:blipFill>
          <a:blip r:embed="rId2" cstate="print"/>
          <a:srcRect l="7500" r="5000"/>
          <a:stretch>
            <a:fillRect/>
          </a:stretch>
        </p:blipFill>
        <p:spPr bwMode="auto">
          <a:xfrm>
            <a:off x="762000" y="1877786"/>
            <a:ext cx="7620000" cy="4898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 Emblem Awakening: Lunatic+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81328"/>
            <a:ext cx="8229600" cy="5224272"/>
          </a:xfrm>
        </p:spPr>
        <p:txBody>
          <a:bodyPr>
            <a:normAutofit/>
          </a:bodyPr>
          <a:lstStyle/>
          <a:p>
            <a:r>
              <a:rPr lang="en-US" dirty="0" smtClean="0"/>
              <a:t>Lunatic-level stats</a:t>
            </a:r>
          </a:p>
          <a:p>
            <a:r>
              <a:rPr lang="en-US" dirty="0" smtClean="0"/>
              <a:t>PLUS, 2 skills randomly chosen on EACH foe:</a:t>
            </a:r>
          </a:p>
          <a:p>
            <a:pPr lvl="1"/>
            <a:r>
              <a:rPr lang="en-US" dirty="0" smtClean="0"/>
              <a:t>Reflect physical damage</a:t>
            </a:r>
          </a:p>
          <a:p>
            <a:pPr lvl="1"/>
            <a:r>
              <a:rPr lang="en-US" dirty="0" smtClean="0"/>
              <a:t>100% Hit rate (</a:t>
            </a:r>
            <a:r>
              <a:rPr lang="en-US" dirty="0" err="1" smtClean="0"/>
              <a:t>lolRNG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Pass through your units</a:t>
            </a:r>
          </a:p>
          <a:p>
            <a:pPr lvl="1"/>
            <a:r>
              <a:rPr lang="en-US" dirty="0" smtClean="0"/>
              <a:t>Half bow/magic/</a:t>
            </a:r>
            <a:r>
              <a:rPr lang="en-US" dirty="0" err="1" smtClean="0"/>
              <a:t>dragonstone</a:t>
            </a:r>
            <a:r>
              <a:rPr lang="en-US" dirty="0" smtClean="0"/>
              <a:t> damage</a:t>
            </a:r>
          </a:p>
          <a:p>
            <a:pPr lvl="1"/>
            <a:r>
              <a:rPr lang="en-US" dirty="0" smtClean="0"/>
              <a:t>Half sword/axe/lance/</a:t>
            </a:r>
            <a:r>
              <a:rPr lang="en-US" dirty="0" err="1" smtClean="0"/>
              <a:t>beastone</a:t>
            </a:r>
            <a:r>
              <a:rPr lang="en-US" dirty="0" smtClean="0"/>
              <a:t> damage</a:t>
            </a:r>
          </a:p>
          <a:p>
            <a:pPr lvl="1"/>
            <a:r>
              <a:rPr lang="en-US" dirty="0" smtClean="0"/>
              <a:t>Always cut target defense/resistance by half</a:t>
            </a:r>
          </a:p>
          <a:p>
            <a:pPr lvl="1"/>
            <a:r>
              <a:rPr lang="en-US" dirty="0" smtClean="0"/>
              <a:t>Always attack first (</a:t>
            </a:r>
            <a:r>
              <a:rPr lang="en-US" dirty="0" err="1" smtClean="0"/>
              <a:t>lolPlayerPhase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Common “strategy”: reset to generate the fewest OP foes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Civilization 5: Deity Mode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 descr="http://ecx.images-amazon.com/images/I/A1AlM8h-SbL._SL1500_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72976"/>
            <a:ext cx="8763000" cy="5628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Civilization 5: Deity Mode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Game AI is hard</a:t>
            </a:r>
          </a:p>
          <a:p>
            <a:r>
              <a:rPr lang="en-US" dirty="0" smtClean="0"/>
              <a:t>Especially for strategy games</a:t>
            </a:r>
          </a:p>
          <a:p>
            <a:r>
              <a:rPr lang="en-US" dirty="0" smtClean="0"/>
              <a:t>“Best” way to create harder AI: cheating/unfair advantages</a:t>
            </a:r>
          </a:p>
          <a:p>
            <a:r>
              <a:rPr lang="en-US" dirty="0" smtClean="0"/>
              <a:t>Biggest difference: AI starting units, techs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Player strategy is built around exploiting AI at this point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" y="3429000"/>
          <a:ext cx="8763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219200"/>
                <a:gridCol w="1371600"/>
                <a:gridCol w="1447800"/>
                <a:gridCol w="2971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Settlers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Military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Immortal</a:t>
                      </a:r>
                      <a:r>
                        <a:rPr lang="en-US" baseline="0" dirty="0" smtClean="0"/>
                        <a:t> (2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hardest)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Pottery,</a:t>
                      </a:r>
                      <a:r>
                        <a:rPr lang="en-US" baseline="0" dirty="0" smtClean="0"/>
                        <a:t> Husbandry, Mining, Archery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Deity</a:t>
                      </a:r>
                      <a:r>
                        <a:rPr lang="en-US" baseline="0" dirty="0" smtClean="0"/>
                        <a:t> (hardest)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Immortal</a:t>
                      </a:r>
                      <a:r>
                        <a:rPr lang="en-US" baseline="0" dirty="0" smtClean="0"/>
                        <a:t> techs + Wheel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381000" y="227013"/>
            <a:ext cx="8229600" cy="1830387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But not everything’s so black</a:t>
            </a:r>
            <a:r>
              <a:rPr kumimoji="0" lang="en-US" sz="6000" b="0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white</a:t>
            </a:r>
            <a:endParaRPr kumimoji="0" lang="en-US" sz="6000" b="0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http://www.technobuffalo.com/wp-content/uploads/2014/04/Pokemon-Black-and-Whi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334000" cy="4383863"/>
          </a:xfrm>
          <a:prstGeom prst="rect">
            <a:avLst/>
          </a:prstGeom>
          <a:noFill/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1828800" y="6413309"/>
            <a:ext cx="6019800" cy="4446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I’ll show myself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out…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Areas in Good/Bad Difficulty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Player-crafted difficulty (Bastion, Transistor, Halo)</a:t>
            </a:r>
          </a:p>
          <a:p>
            <a:r>
              <a:rPr lang="en-US" dirty="0" smtClean="0"/>
              <a:t>Narrative-based difficulty (</a:t>
            </a:r>
            <a:r>
              <a:rPr lang="en-US" dirty="0" err="1" smtClean="0"/>
              <a:t>Undertale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“No” </a:t>
            </a:r>
            <a:r>
              <a:rPr lang="en-US" dirty="0" smtClean="0"/>
              <a:t>difficulty aka “Click through the story”</a:t>
            </a:r>
            <a:endParaRPr lang="en-US" dirty="0"/>
          </a:p>
        </p:txBody>
      </p:sp>
      <p:pic>
        <p:nvPicPr>
          <p:cNvPr id="64516" name="Picture 4" descr="http://cdn.mos.cms.futurecdn.net/01ed66c6621353923a9f34e23797b1fa-650-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733800"/>
            <a:ext cx="3854635" cy="2971800"/>
          </a:xfrm>
          <a:prstGeom prst="rect">
            <a:avLst/>
          </a:prstGeom>
          <a:noFill/>
        </p:spPr>
      </p:pic>
      <p:pic>
        <p:nvPicPr>
          <p:cNvPr id="64514" name="Picture 2" descr="http://cloud.attackofthefanboy.com/wp-content/uploads/2014/05/Limiters-Transistor.jpg?52192b"/>
          <p:cNvPicPr>
            <a:picLocks noChangeAspect="1" noChangeArrowheads="1"/>
          </p:cNvPicPr>
          <p:nvPr/>
        </p:nvPicPr>
        <p:blipFill>
          <a:blip r:embed="rId3" cstate="print"/>
          <a:srcRect l="11579" r="8421"/>
          <a:stretch>
            <a:fillRect/>
          </a:stretch>
        </p:blipFill>
        <p:spPr bwMode="auto">
          <a:xfrm>
            <a:off x="3894034" y="2705099"/>
            <a:ext cx="5249966" cy="3695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Undertale</a:t>
            </a:r>
            <a:r>
              <a:rPr lang="en-US" dirty="0" smtClean="0"/>
              <a:t> (Genocide Run)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267200" y="1219200"/>
            <a:ext cx="4876800" cy="4937760"/>
          </a:xfrm>
        </p:spPr>
        <p:txBody>
          <a:bodyPr/>
          <a:lstStyle/>
          <a:p>
            <a:r>
              <a:rPr lang="en-US" dirty="0" smtClean="0"/>
              <a:t>That ONE boss</a:t>
            </a:r>
          </a:p>
          <a:p>
            <a:r>
              <a:rPr lang="en-US" dirty="0" smtClean="0"/>
              <a:t>Most people quit at this point for one reason for another</a:t>
            </a:r>
          </a:p>
          <a:p>
            <a:r>
              <a:rPr lang="en-US" dirty="0" smtClean="0"/>
              <a:t>This boss was </a:t>
            </a:r>
            <a:r>
              <a:rPr lang="en-US" b="1" dirty="0" smtClean="0"/>
              <a:t>designed to make players quit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That’s not something you see often.</a:t>
            </a:r>
          </a:p>
          <a:p>
            <a:r>
              <a:rPr lang="en-US" dirty="0" smtClean="0"/>
              <a:t>Gameplay perspective – not that fun.</a:t>
            </a:r>
          </a:p>
          <a:p>
            <a:r>
              <a:rPr lang="en-US" dirty="0" smtClean="0"/>
              <a:t>Narrative perspective – perfect!</a:t>
            </a:r>
          </a:p>
          <a:p>
            <a:endParaRPr lang="en-US" dirty="0"/>
          </a:p>
        </p:txBody>
      </p:sp>
      <p:pic>
        <p:nvPicPr>
          <p:cNvPr id="61442" name="Picture 2" descr="http://cdn.makeagif.com/media/12-03-2015/4VC85H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133600"/>
            <a:ext cx="4267200" cy="25527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828800" y="2438400"/>
            <a:ext cx="685800" cy="838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Rewarding difficulty: much easier said than </a:t>
            </a:r>
            <a:r>
              <a:rPr lang="en-US" dirty="0" smtClean="0"/>
              <a:t>done</a:t>
            </a:r>
          </a:p>
          <a:p>
            <a:r>
              <a:rPr lang="en-US" dirty="0" smtClean="0"/>
              <a:t>Different people like different difficulties</a:t>
            </a:r>
            <a:endParaRPr lang="en-US" dirty="0" smtClean="0"/>
          </a:p>
          <a:p>
            <a:r>
              <a:rPr lang="en-US" dirty="0" smtClean="0"/>
              <a:t>Difficulty for difficulty’s sake: not always so good</a:t>
            </a:r>
          </a:p>
          <a:p>
            <a:r>
              <a:rPr lang="en-US" dirty="0" smtClean="0"/>
              <a:t>Challenge should be rewarding, not tedious/frustrating</a:t>
            </a:r>
          </a:p>
          <a:p>
            <a:r>
              <a:rPr lang="en-US" dirty="0" smtClean="0"/>
              <a:t>Making good difficulty isn’t easy!</a:t>
            </a:r>
            <a:endParaRPr lang="en-US" dirty="0"/>
          </a:p>
        </p:txBody>
      </p:sp>
      <p:pic>
        <p:nvPicPr>
          <p:cNvPr id="25604" name="Picture 4" descr="http://fancyfishgames.com/img/difficulty_cur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505200"/>
            <a:ext cx="4890714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a fair challenge?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Player is always in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The difficulty isn’t distracting</a:t>
            </a:r>
            <a:endParaRPr lang="en-US" dirty="0" smtClean="0"/>
          </a:p>
          <a:p>
            <a:r>
              <a:rPr lang="en-US" dirty="0" smtClean="0"/>
              <a:t>Minimal “cheap” lose conditions</a:t>
            </a:r>
          </a:p>
          <a:p>
            <a:r>
              <a:rPr lang="en-US" dirty="0" smtClean="0"/>
              <a:t>Lose condition is directly the player’s fault</a:t>
            </a:r>
          </a:p>
          <a:p>
            <a:r>
              <a:rPr lang="en-US" dirty="0" smtClean="0"/>
              <a:t>It’s clear why the player failed</a:t>
            </a:r>
          </a:p>
          <a:p>
            <a:r>
              <a:rPr lang="en-US" b="1" dirty="0" smtClean="0"/>
              <a:t>Player will learn something from failing or overcoming that challenge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Buxton Sketch" pitchFamily="66" charset="0"/>
              </a:rPr>
              <a:t>THANKS FOR LISTENING!</a:t>
            </a:r>
            <a:endParaRPr lang="en-US" sz="4800" dirty="0">
              <a:latin typeface="Buxton Sketch" pitchFamily="66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600" dirty="0" smtClean="0"/>
              <a:t>Questions? Comments? Angry banter?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http://vignette3.wikia.nocookie.net/fireemblem/images/4/4b/Anna_fates_portrait.png/revision/201512101413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183535"/>
            <a:ext cx="2819400" cy="36744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Ed </a:t>
            </a:r>
            <a:r>
              <a:rPr lang="en-US" dirty="0" err="1" smtClean="0"/>
              <a:t>McMillen</a:t>
            </a:r>
            <a:r>
              <a:rPr lang="en-US" dirty="0" smtClean="0"/>
              <a:t> on “Meaningful Difficulty [in The Binding of Isaac: </a:t>
            </a:r>
            <a:r>
              <a:rPr lang="en-US" dirty="0" smtClean="0"/>
              <a:t>Afterbirth</a:t>
            </a:r>
            <a:r>
              <a:rPr lang="en-US" dirty="0" smtClean="0"/>
              <a:t>]</a:t>
            </a:r>
            <a:r>
              <a:rPr lang="en-US" dirty="0" smtClean="0"/>
              <a:t>,” </a:t>
            </a:r>
            <a:r>
              <a:rPr lang="en-US" dirty="0" smtClean="0"/>
              <a:t>written in response to community backlash after extensive (and in many cases unwanted/unwarranted) balance changes were made following the DLC’s release: </a:t>
            </a:r>
            <a:r>
              <a:rPr lang="en-US" dirty="0" smtClean="0">
                <a:hlinkClick r:id="rId2"/>
              </a:rPr>
              <a:t>https://www.reddit.com/r/bindingofisaac/comments/3ryzof/re_meaningful_difficulty/</a:t>
            </a:r>
            <a:endParaRPr lang="en-US" dirty="0" smtClean="0"/>
          </a:p>
          <a:p>
            <a:r>
              <a:rPr lang="en-US" dirty="0" smtClean="0"/>
              <a:t>Discussion on /r/</a:t>
            </a:r>
            <a:r>
              <a:rPr lang="en-US" dirty="0" err="1" smtClean="0"/>
              <a:t>truegaming</a:t>
            </a:r>
            <a:r>
              <a:rPr lang="en-US" dirty="0" smtClean="0"/>
              <a:t> about how </a:t>
            </a:r>
            <a:r>
              <a:rPr lang="en-US" dirty="0" err="1" smtClean="0"/>
              <a:t>Civ</a:t>
            </a:r>
            <a:r>
              <a:rPr lang="en-US" dirty="0" smtClean="0"/>
              <a:t> 5 handles “stronger” AI poorly: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https://www.reddit.com/r/truegaming/comments/1oo9y3/i_completely_hate_how_the_difficulty_increases_in/</a:t>
            </a:r>
            <a:endParaRPr lang="en-US" dirty="0" smtClean="0"/>
          </a:p>
          <a:p>
            <a:r>
              <a:rPr lang="en-US" dirty="0" smtClean="0"/>
              <a:t>Distinguishing good from fake difficulty: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https://www.reddit.com/r/truegaming/comments/17e7uu/how_do_you_distinguish_good_difficulty_from_bad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Josh Sawyer (designer/writer- Fallout: New Vegas) on balancing </a:t>
            </a:r>
            <a:r>
              <a:rPr lang="en-US" dirty="0" smtClean="0"/>
              <a:t>a single-player RPG: </a:t>
            </a:r>
            <a:r>
              <a:rPr lang="en-US" dirty="0" smtClean="0">
                <a:hlinkClick r:id="rId5"/>
              </a:rPr>
              <a:t>http://kotaku.com/how-to-balance-an-rpg-1625516832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7498080" cy="1143000"/>
          </a:xfrm>
        </p:spPr>
        <p:txBody>
          <a:bodyPr/>
          <a:lstStyle/>
          <a:p>
            <a:r>
              <a:rPr lang="en-US" dirty="0" smtClean="0"/>
              <a:t>What is bad difficulty?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52728"/>
            <a:ext cx="8077200" cy="2176272"/>
          </a:xfrm>
        </p:spPr>
        <p:txBody>
          <a:bodyPr>
            <a:normAutofit/>
          </a:bodyPr>
          <a:lstStyle/>
          <a:p>
            <a:r>
              <a:rPr lang="en-US" dirty="0" smtClean="0"/>
              <a:t>Mastery of game is taken out of player’s hands</a:t>
            </a:r>
          </a:p>
          <a:p>
            <a:r>
              <a:rPr lang="en-US" dirty="0" smtClean="0"/>
              <a:t>Overcoming challenges requires exploits</a:t>
            </a:r>
          </a:p>
          <a:p>
            <a:r>
              <a:rPr lang="en-US" dirty="0" smtClean="0"/>
              <a:t>Player is constantly put in unfair situations</a:t>
            </a:r>
          </a:p>
          <a:p>
            <a:r>
              <a:rPr lang="en-US" dirty="0" smtClean="0"/>
              <a:t>Difficulty through randomness (i.e. luck-based challenge)</a:t>
            </a:r>
          </a:p>
        </p:txBody>
      </p:sp>
      <p:pic>
        <p:nvPicPr>
          <p:cNvPr id="26626" name="Picture 2" descr="http://i.imgur.com/y7W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276600"/>
            <a:ext cx="4470400" cy="3352800"/>
          </a:xfrm>
          <a:prstGeom prst="rect">
            <a:avLst/>
          </a:prstGeom>
          <a:noFill/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381000" y="2667000"/>
            <a:ext cx="4343400" cy="2438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player learns nothing through overcoming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0"/>
            <a:ext cx="7772400" cy="18303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GOOD Difficulty</a:t>
            </a:r>
            <a:endParaRPr lang="en-US" sz="6000" dirty="0"/>
          </a:p>
        </p:txBody>
      </p:sp>
      <p:pic>
        <p:nvPicPr>
          <p:cNvPr id="31746" name="Picture 2" descr="http://ih1.redbubble.net/image.177714446.6048/flat,800x800,075,f.u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752600"/>
            <a:ext cx="4343400" cy="45363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Good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Super Mario Bros 3/World – Level design</a:t>
            </a:r>
          </a:p>
          <a:p>
            <a:r>
              <a:rPr lang="en-US" dirty="0" err="1" smtClean="0"/>
              <a:t>Pokemon</a:t>
            </a:r>
            <a:r>
              <a:rPr lang="en-US" dirty="0" smtClean="0"/>
              <a:t> Black2/White2 – Hard Mode</a:t>
            </a:r>
          </a:p>
          <a:p>
            <a:r>
              <a:rPr lang="en-US" dirty="0" smtClean="0"/>
              <a:t>The Binding of Isaac: Afterbirth – The </a:t>
            </a:r>
            <a:r>
              <a:rPr lang="en-US" dirty="0" smtClean="0"/>
              <a:t>Lost (hear me out)</a:t>
            </a:r>
            <a:endParaRPr lang="en-US" dirty="0" smtClean="0"/>
          </a:p>
          <a:p>
            <a:r>
              <a:rPr lang="en-US" dirty="0" smtClean="0"/>
              <a:t>Fire Emblem Fates: Birthright/Conquest – Map design and balance</a:t>
            </a:r>
          </a:p>
          <a:p>
            <a:r>
              <a:rPr lang="en-US" dirty="0" smtClean="0"/>
              <a:t>Age of Mythology – Hard mode campaign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https://i.kinja-img.com/gawker-media/image/upload/gj0ykbay7cewf84f0sd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993411"/>
            <a:ext cx="5638800" cy="28645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Buxton Sketch" pitchFamily="66" charset="0"/>
              </a:rPr>
              <a:t>The Binding of Isaac: Rebirth – The Lost</a:t>
            </a:r>
            <a:endParaRPr lang="en-US" sz="3600" dirty="0">
              <a:latin typeface="Buxton Sketch" pitchFamily="66" charset="0"/>
            </a:endParaRPr>
          </a:p>
        </p:txBody>
      </p:sp>
      <p:pic>
        <p:nvPicPr>
          <p:cNvPr id="60418" name="Picture 2" descr="http://i.imgur.com/XXmF4h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8915400" cy="5569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i.imgur.com/Nq98P7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524000"/>
            <a:ext cx="3581400" cy="523916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Binding of Isaac: Rebirth – The Lost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Before: (aka pre-Afterbirth DLC)</a:t>
            </a:r>
          </a:p>
          <a:p>
            <a:pPr lvl="1"/>
            <a:r>
              <a:rPr lang="en-US" dirty="0" smtClean="0"/>
              <a:t>1 hit kill (no HP)</a:t>
            </a:r>
          </a:p>
          <a:p>
            <a:pPr lvl="1"/>
            <a:r>
              <a:rPr lang="en-US" dirty="0" smtClean="0"/>
              <a:t>Starting items: 1 coin</a:t>
            </a:r>
          </a:p>
          <a:p>
            <a:pPr lvl="1"/>
            <a:r>
              <a:rPr lang="en-US" dirty="0" smtClean="0"/>
              <a:t>Start with flight</a:t>
            </a:r>
          </a:p>
          <a:p>
            <a:pPr lvl="1"/>
            <a:r>
              <a:rPr lang="en-US" dirty="0" smtClean="0"/>
              <a:t>Free devil rooms</a:t>
            </a:r>
          </a:p>
          <a:p>
            <a:r>
              <a:rPr lang="en-US" dirty="0" smtClean="0"/>
              <a:t>Demanded perfect play and RNG</a:t>
            </a:r>
          </a:p>
          <a:p>
            <a:r>
              <a:rPr lang="en-US" dirty="0" smtClean="0"/>
              <a:t>Not very fun</a:t>
            </a:r>
          </a:p>
          <a:p>
            <a:pPr lvl="1"/>
            <a:endParaRPr lang="en-US" dirty="0"/>
          </a:p>
        </p:txBody>
      </p:sp>
      <p:pic>
        <p:nvPicPr>
          <p:cNvPr id="5" name="Picture 2" descr="https://i.imgur.com/Nq98P7y.jpg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 t="49451"/>
          <a:stretch>
            <a:fillRect/>
          </a:stretch>
        </p:blipFill>
        <p:spPr bwMode="auto">
          <a:xfrm>
            <a:off x="5334000" y="4114800"/>
            <a:ext cx="3581400" cy="26483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Binding of Isaac: Rebirth – The Lost</a:t>
            </a:r>
            <a:endParaRPr lang="en-US" dirty="0"/>
          </a:p>
        </p:txBody>
      </p:sp>
      <p:pic>
        <p:nvPicPr>
          <p:cNvPr id="4" name="Content Placeholder 3" descr="hTOeGDA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181600" y="3581400"/>
            <a:ext cx="3962400" cy="29718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52728"/>
            <a:ext cx="5638800" cy="52242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2700" noProof="0" dirty="0" smtClean="0"/>
              <a:t>Afterbirth expansion buffs The Lost</a:t>
            </a:r>
            <a:endParaRPr kumimoji="0" lang="en-US" sz="27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lang="en-US" sz="2700" dirty="0" smtClean="0"/>
              <a:t>Lost now starts with:</a:t>
            </a:r>
          </a:p>
          <a:p>
            <a:pPr marL="822960" lvl="1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700" dirty="0" smtClean="0"/>
              <a:t>Ability to re-roll collected items</a:t>
            </a:r>
          </a:p>
          <a:p>
            <a:pPr marL="822960" lvl="1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700" dirty="0" smtClean="0"/>
              <a:t>Shoot through obstacles</a:t>
            </a:r>
          </a:p>
          <a:p>
            <a:pPr marL="822960" lvl="1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700" dirty="0" err="1" smtClean="0"/>
              <a:t>Unlockable</a:t>
            </a:r>
            <a:r>
              <a:rPr lang="en-US" sz="2700" dirty="0" smtClean="0"/>
              <a:t> shield: 1 free hit per room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Much more </a:t>
            </a:r>
            <a:r>
              <a:rPr kumimoji="0" lang="en-US" sz="27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playabl</a:t>
            </a:r>
            <a:r>
              <a:rPr lang="en-US" sz="2700" dirty="0" smtClean="0"/>
              <a:t>e!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Actually my favorite character</a:t>
            </a:r>
          </a:p>
          <a:p>
            <a:pPr marL="822960" lvl="1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700" dirty="0" smtClean="0"/>
              <a:t>Super fun to get broken </a:t>
            </a:r>
            <a:br>
              <a:rPr lang="en-US" sz="2700" dirty="0" smtClean="0"/>
            </a:br>
            <a:r>
              <a:rPr lang="en-US" sz="2700" dirty="0" smtClean="0"/>
              <a:t>as him 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6890</TotalTime>
  <Words>1026</Words>
  <Application>Microsoft Office PowerPoint</Application>
  <PresentationFormat>On-screen Show (4:3)</PresentationFormat>
  <Paragraphs>159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Origin</vt:lpstr>
      <vt:lpstr>Good vs. Bad Difficulty in Games –  What Makes Challenge Fun?</vt:lpstr>
      <vt:lpstr>Why do we like challenge?</vt:lpstr>
      <vt:lpstr>What makes a fair challenge?</vt:lpstr>
      <vt:lpstr>What is bad difficulty?</vt:lpstr>
      <vt:lpstr>GOOD Difficulty</vt:lpstr>
      <vt:lpstr>Examples of Good Difficulty</vt:lpstr>
      <vt:lpstr>The Binding of Isaac: Rebirth – The Lost</vt:lpstr>
      <vt:lpstr>The Binding of Isaac: Rebirth – The Lost</vt:lpstr>
      <vt:lpstr>The Binding of Isaac: Rebirth – The Lost</vt:lpstr>
      <vt:lpstr>Fire Emblem Fates – Balance &amp; Map Design</vt:lpstr>
      <vt:lpstr>Slide 11</vt:lpstr>
      <vt:lpstr>Age of Mythology – Hard Mode Campaign</vt:lpstr>
      <vt:lpstr>Age of Mythology – Hard Mode Campaign</vt:lpstr>
      <vt:lpstr>BAD Difficulty</vt:lpstr>
      <vt:lpstr>Disclaimer: Bad difficulty =/= bad game!</vt:lpstr>
      <vt:lpstr>Examples of Bad Difficulty (and why they’re bad)</vt:lpstr>
      <vt:lpstr>The Binding of Isaac: Afterbirth</vt:lpstr>
      <vt:lpstr>Borderlands 2 – Level Scaling &amp; Late Game</vt:lpstr>
      <vt:lpstr>Borderlands 2 – Level Scaling &amp; Late Game</vt:lpstr>
      <vt:lpstr>Borderlands 2 – Level Scaling &amp; Late Game</vt:lpstr>
      <vt:lpstr>Fire Emblem Awakening: Lunatic+</vt:lpstr>
      <vt:lpstr>Fire Emblem Awakening: Lunatic+</vt:lpstr>
      <vt:lpstr>Fire Emblem Awakening: Lunatic+</vt:lpstr>
      <vt:lpstr>Civilization 5: Deity Mode</vt:lpstr>
      <vt:lpstr>Civilization 5: Deity Mode</vt:lpstr>
      <vt:lpstr>Slide 26</vt:lpstr>
      <vt:lpstr>Other Areas in Good/Bad Difficulty</vt:lpstr>
      <vt:lpstr>Undertale (Genocide Run)</vt:lpstr>
      <vt:lpstr>Takeaways</vt:lpstr>
      <vt:lpstr>THANKS FOR LISTENING!</vt:lpstr>
      <vt:lpstr>Further Reading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Connor</dc:creator>
  <cp:lastModifiedBy>Connor</cp:lastModifiedBy>
  <cp:revision>532</cp:revision>
  <dcterms:created xsi:type="dcterms:W3CDTF">2016-03-22T03:40:57Z</dcterms:created>
  <dcterms:modified xsi:type="dcterms:W3CDTF">2016-03-31T22:52:11Z</dcterms:modified>
</cp:coreProperties>
</file>